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87" r:id="rId3"/>
    <p:sldId id="273" r:id="rId4"/>
    <p:sldId id="274" r:id="rId5"/>
    <p:sldId id="281" r:id="rId6"/>
    <p:sldId id="282" r:id="rId7"/>
    <p:sldId id="295" r:id="rId8"/>
    <p:sldId id="293" r:id="rId9"/>
    <p:sldId id="294" r:id="rId10"/>
    <p:sldId id="289" r:id="rId11"/>
    <p:sldId id="292" r:id="rId12"/>
    <p:sldId id="27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5" autoAdjust="0"/>
    <p:restoredTop sz="89600" autoAdjust="0"/>
  </p:normalViewPr>
  <p:slideViewPr>
    <p:cSldViewPr>
      <p:cViewPr varScale="1">
        <p:scale>
          <a:sx n="66" d="100"/>
          <a:sy n="66" d="100"/>
        </p:scale>
        <p:origin x="118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E5FC5-618D-45F8-91B6-39B72E417267}" type="datetimeFigureOut">
              <a:rPr lang="en-US" smtClean="0"/>
              <a:t>7/24/2018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D70EF-7FED-4C59-9EA7-5E614AEBC5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154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1988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016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960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9785" indent="-288379" defTabSz="91960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3516" indent="-230703" defTabSz="91960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14922" indent="-230703" defTabSz="91960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76328" indent="-230703" defTabSz="91960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37734" indent="-230703" defTabSz="9196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99141" indent="-230703" defTabSz="9196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60547" indent="-230703" defTabSz="9196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21953" indent="-230703" defTabSz="9196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9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0023D-23F5-402A-8786-5479EDA5FC0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96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627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960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9785" indent="-288379" defTabSz="91960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3516" indent="-230703" defTabSz="91960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14922" indent="-230703" defTabSz="91960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76328" indent="-230703" defTabSz="91960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37734" indent="-230703" defTabSz="9196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99141" indent="-230703" defTabSz="9196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60547" indent="-230703" defTabSz="9196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21953" indent="-230703" defTabSz="9196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9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0023D-23F5-402A-8786-5479EDA5FC0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96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299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F3B8D-1476-45BC-81BF-7DD4DF31930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642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9BAAD-0E17-4CFD-B238-7E30B352591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199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F3B8D-1476-45BC-81BF-7DD4DF31930D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67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Replace with 2016 cover (consolidated</a:t>
            </a:r>
            <a:r>
              <a:rPr lang="en-GB" baseline="0" dirty="0"/>
              <a:t> ARV)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8F5A6-8017-4D32-B7B4-861EADA7989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8226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F3B8D-1476-45BC-81BF-7DD4DF31930D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19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3BAB5-F7A3-4B6F-89B6-C17AC6EB4D1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7978-0C8A-4057-8BA1-ADEF235DD752}" type="datetimeFigureOut">
              <a:rPr lang="en-US" smtClean="0"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85E1-FC00-437F-8483-30A8C82E1A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04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7978-0C8A-4057-8BA1-ADEF235DD752}" type="datetimeFigureOut">
              <a:rPr lang="en-US" smtClean="0"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85E1-FC00-437F-8483-30A8C82E1A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7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7978-0C8A-4057-8BA1-ADEF235DD752}" type="datetimeFigureOut">
              <a:rPr lang="en-US" smtClean="0"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85E1-FC00-437F-8483-30A8C82E1A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887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 bIns="122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5184"/>
            <a:ext cx="5508000" cy="1119158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rgbClr val="0092CC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>
          <a:xfrm>
            <a:off x="7121935" y="6476048"/>
            <a:ext cx="1646444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www.who.int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482001"/>
            <a:ext cx="9143999" cy="1656000"/>
          </a:xfrm>
          <a:solidFill>
            <a:schemeClr val="tx2"/>
          </a:solidFill>
        </p:spPr>
        <p:txBody>
          <a:bodyPr lIns="360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5440855"/>
            <a:ext cx="8408379" cy="288000"/>
          </a:xfrm>
          <a:noFill/>
        </p:spPr>
        <p:txBody>
          <a:bodyPr lIns="0" rIns="90000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5595508" y="485184"/>
            <a:ext cx="3172871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47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pPr defTabSz="457200"/>
            <a:fld id="{7A549AB1-8343-3C4C-964C-5683E4BBAF30}" type="datetimeFigureOut">
              <a:rPr lang="en-US" smtClean="0">
                <a:solidFill>
                  <a:prstClr val="black"/>
                </a:solidFill>
              </a:rPr>
              <a:pPr defTabSz="457200"/>
              <a:t>7/24/2018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pPr defTabSz="457200"/>
            <a:fld id="{4D870296-72D2-1F42-8CE2-5F0B6D7E8059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67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pPr defTabSz="457200"/>
            <a:fld id="{7A549AB1-8343-3C4C-964C-5683E4BBAF30}" type="datetimeFigureOut">
              <a:rPr lang="en-US" smtClean="0">
                <a:solidFill>
                  <a:prstClr val="black"/>
                </a:solidFill>
              </a:rPr>
              <a:pPr defTabSz="457200"/>
              <a:t>7/24/2018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pPr defTabSz="457200"/>
            <a:fld id="{4D870296-72D2-1F42-8CE2-5F0B6D7E8059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99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3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pPr defTabSz="457200"/>
            <a:fld id="{7A549AB1-8343-3C4C-964C-5683E4BBAF30}" type="datetimeFigureOut">
              <a:rPr lang="en-US" smtClean="0">
                <a:solidFill>
                  <a:prstClr val="black"/>
                </a:solidFill>
              </a:rPr>
              <a:pPr defTabSz="457200"/>
              <a:t>7/24/2018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pPr defTabSz="457200"/>
            <a:fld id="{4D870296-72D2-1F42-8CE2-5F0B6D7E8059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78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Segoe UI" panose="020B0502040204020203" pitchFamily="34" charset="0"/>
              </a:defRPr>
            </a:lvl1pPr>
            <a:lvl2pPr>
              <a:defRPr sz="2400">
                <a:latin typeface="Segoe UI" panose="020B0502040204020203" pitchFamily="34" charset="0"/>
              </a:defRPr>
            </a:lvl2pPr>
            <a:lvl3pPr>
              <a:defRPr sz="2000">
                <a:latin typeface="Segoe UI" panose="020B0502040204020203" pitchFamily="34" charset="0"/>
              </a:defRPr>
            </a:lvl3pPr>
            <a:lvl4pPr>
              <a:defRPr sz="1800">
                <a:latin typeface="Segoe UI" panose="020B0502040204020203" pitchFamily="34" charset="0"/>
              </a:defRPr>
            </a:lvl4pPr>
            <a:lvl5pPr>
              <a:defRPr sz="1800">
                <a:latin typeface="Segoe UI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Segoe UI" panose="020B0502040204020203" pitchFamily="34" charset="0"/>
              </a:defRPr>
            </a:lvl1pPr>
            <a:lvl2pPr>
              <a:defRPr sz="2400">
                <a:latin typeface="Segoe UI" panose="020B0502040204020203" pitchFamily="34" charset="0"/>
              </a:defRPr>
            </a:lvl2pPr>
            <a:lvl3pPr>
              <a:defRPr sz="2000">
                <a:latin typeface="Segoe UI" panose="020B0502040204020203" pitchFamily="34" charset="0"/>
              </a:defRPr>
            </a:lvl3pPr>
            <a:lvl4pPr>
              <a:defRPr sz="1800">
                <a:latin typeface="Segoe UI" panose="020B0502040204020203" pitchFamily="34" charset="0"/>
              </a:defRPr>
            </a:lvl4pPr>
            <a:lvl5pPr>
              <a:defRPr sz="1800">
                <a:latin typeface="Segoe UI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pPr defTabSz="457200"/>
            <a:fld id="{7A549AB1-8343-3C4C-964C-5683E4BBAF30}" type="datetimeFigureOut">
              <a:rPr lang="en-US" smtClean="0">
                <a:solidFill>
                  <a:prstClr val="black"/>
                </a:solidFill>
              </a:rPr>
              <a:pPr defTabSz="457200"/>
              <a:t>7/24/2018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pPr defTabSz="457200"/>
            <a:fld id="{4D870296-72D2-1F42-8CE2-5F0B6D7E8059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24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" panose="020B0502040204020203" pitchFamily="34" charset="0"/>
              </a:defRPr>
            </a:lvl1pPr>
            <a:lvl2pPr>
              <a:defRPr sz="2000">
                <a:latin typeface="Segoe UI" panose="020B0502040204020203" pitchFamily="34" charset="0"/>
              </a:defRPr>
            </a:lvl2pPr>
            <a:lvl3pPr>
              <a:defRPr sz="1800">
                <a:latin typeface="Segoe UI" panose="020B0502040204020203" pitchFamily="34" charset="0"/>
              </a:defRPr>
            </a:lvl3pPr>
            <a:lvl4pPr>
              <a:defRPr sz="1600">
                <a:latin typeface="Segoe UI" panose="020B0502040204020203" pitchFamily="34" charset="0"/>
              </a:defRPr>
            </a:lvl4pPr>
            <a:lvl5pPr>
              <a:defRPr sz="1600">
                <a:latin typeface="Segoe UI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4" y="1535117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" panose="020B0502040204020203" pitchFamily="34" charset="0"/>
              </a:defRPr>
            </a:lvl1pPr>
            <a:lvl2pPr>
              <a:defRPr sz="2000">
                <a:latin typeface="Segoe UI" panose="020B0502040204020203" pitchFamily="34" charset="0"/>
              </a:defRPr>
            </a:lvl2pPr>
            <a:lvl3pPr>
              <a:defRPr sz="1800">
                <a:latin typeface="Segoe UI" panose="020B0502040204020203" pitchFamily="34" charset="0"/>
              </a:defRPr>
            </a:lvl3pPr>
            <a:lvl4pPr>
              <a:defRPr sz="1600">
                <a:latin typeface="Segoe UI" panose="020B0502040204020203" pitchFamily="34" charset="0"/>
              </a:defRPr>
            </a:lvl4pPr>
            <a:lvl5pPr>
              <a:defRPr sz="1600">
                <a:latin typeface="Segoe UI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pPr defTabSz="457200"/>
            <a:fld id="{7A549AB1-8343-3C4C-964C-5683E4BBAF30}" type="datetimeFigureOut">
              <a:rPr lang="en-US" smtClean="0">
                <a:solidFill>
                  <a:prstClr val="black"/>
                </a:solidFill>
              </a:rPr>
              <a:pPr defTabSz="457200"/>
              <a:t>7/24/2018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pPr defTabSz="457200"/>
            <a:fld id="{4D870296-72D2-1F42-8CE2-5F0B6D7E8059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27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pPr defTabSz="457200"/>
            <a:fld id="{7A549AB1-8343-3C4C-964C-5683E4BBAF30}" type="datetimeFigureOut">
              <a:rPr lang="en-US" smtClean="0">
                <a:solidFill>
                  <a:prstClr val="black"/>
                </a:solidFill>
              </a:rPr>
              <a:pPr defTabSz="457200"/>
              <a:t>7/24/2018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pPr defTabSz="457200"/>
            <a:fld id="{4D870296-72D2-1F42-8CE2-5F0B6D7E8059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73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pPr defTabSz="457200"/>
            <a:fld id="{7A549AB1-8343-3C4C-964C-5683E4BBAF30}" type="datetimeFigureOut">
              <a:rPr lang="en-US" smtClean="0">
                <a:solidFill>
                  <a:prstClr val="black"/>
                </a:solidFill>
              </a:rPr>
              <a:pPr defTabSz="457200"/>
              <a:t>7/24/2018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pPr defTabSz="457200"/>
            <a:fld id="{4D870296-72D2-1F42-8CE2-5F0B6D7E8059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6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7978-0C8A-4057-8BA1-ADEF235DD752}" type="datetimeFigureOut">
              <a:rPr lang="en-US" smtClean="0"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85E1-FC00-437F-8483-30A8C82E1A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310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73050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Segoe UI" panose="020B0502040204020203" pitchFamily="34" charset="0"/>
              </a:defRPr>
            </a:lvl1pPr>
            <a:lvl2pPr>
              <a:defRPr sz="2800">
                <a:latin typeface="Segoe UI" panose="020B0502040204020203" pitchFamily="34" charset="0"/>
              </a:defRPr>
            </a:lvl2pPr>
            <a:lvl3pPr>
              <a:defRPr sz="2400">
                <a:latin typeface="Segoe UI" panose="020B0502040204020203" pitchFamily="34" charset="0"/>
              </a:defRPr>
            </a:lvl3pPr>
            <a:lvl4pPr>
              <a:defRPr sz="2000">
                <a:latin typeface="Segoe UI" panose="020B0502040204020203" pitchFamily="34" charset="0"/>
              </a:defRPr>
            </a:lvl4pPr>
            <a:lvl5pPr>
              <a:defRPr sz="2000">
                <a:latin typeface="Segoe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Segoe UI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pPr defTabSz="457200"/>
            <a:fld id="{7A549AB1-8343-3C4C-964C-5683E4BBAF30}" type="datetimeFigureOut">
              <a:rPr lang="en-US" smtClean="0">
                <a:solidFill>
                  <a:prstClr val="black"/>
                </a:solidFill>
              </a:rPr>
              <a:pPr defTabSz="457200"/>
              <a:t>7/24/2018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pPr defTabSz="457200"/>
            <a:fld id="{4D870296-72D2-1F42-8CE2-5F0B6D7E8059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33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23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Segoe UI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9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Segoe UI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pPr defTabSz="457200"/>
            <a:fld id="{7A549AB1-8343-3C4C-964C-5683E4BBAF30}" type="datetimeFigureOut">
              <a:rPr lang="en-US" smtClean="0">
                <a:solidFill>
                  <a:prstClr val="black"/>
                </a:solidFill>
              </a:rPr>
              <a:pPr defTabSz="457200"/>
              <a:t>7/24/2018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pPr defTabSz="457200"/>
            <a:fld id="{4D870296-72D2-1F42-8CE2-5F0B6D7E8059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26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pPr defTabSz="457200"/>
            <a:fld id="{7A549AB1-8343-3C4C-964C-5683E4BBAF30}" type="datetimeFigureOut">
              <a:rPr lang="en-US" smtClean="0">
                <a:solidFill>
                  <a:prstClr val="black"/>
                </a:solidFill>
              </a:rPr>
              <a:pPr defTabSz="457200"/>
              <a:t>7/24/2018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pPr defTabSz="457200"/>
            <a:fld id="{4D870296-72D2-1F42-8CE2-5F0B6D7E8059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80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pPr defTabSz="457200"/>
            <a:fld id="{7A549AB1-8343-3C4C-964C-5683E4BBAF30}" type="datetimeFigureOut">
              <a:rPr lang="en-US" smtClean="0">
                <a:solidFill>
                  <a:prstClr val="black"/>
                </a:solidFill>
              </a:rPr>
              <a:pPr defTabSz="457200"/>
              <a:t>7/24/2018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pPr defTabSz="457200"/>
            <a:fld id="{4D870296-72D2-1F42-8CE2-5F0B6D7E8059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25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7978-0C8A-4057-8BA1-ADEF235DD752}" type="datetimeFigureOut">
              <a:rPr lang="en-US" smtClean="0"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85E1-FC00-437F-8483-30A8C82E1A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35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7978-0C8A-4057-8BA1-ADEF235DD752}" type="datetimeFigureOut">
              <a:rPr lang="en-US" smtClean="0"/>
              <a:t>7/24/2018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85E1-FC00-437F-8483-30A8C82E1A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7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7978-0C8A-4057-8BA1-ADEF235DD752}" type="datetimeFigureOut">
              <a:rPr lang="en-US" smtClean="0"/>
              <a:t>7/24/2018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85E1-FC00-437F-8483-30A8C82E1A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78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7978-0C8A-4057-8BA1-ADEF235DD752}" type="datetimeFigureOut">
              <a:rPr lang="en-US" smtClean="0"/>
              <a:t>7/24/2018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85E1-FC00-437F-8483-30A8C82E1A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26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7978-0C8A-4057-8BA1-ADEF235DD752}" type="datetimeFigureOut">
              <a:rPr lang="en-US" smtClean="0"/>
              <a:t>7/24/2018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85E1-FC00-437F-8483-30A8C82E1A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79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7978-0C8A-4057-8BA1-ADEF235DD752}" type="datetimeFigureOut">
              <a:rPr lang="en-US" smtClean="0"/>
              <a:t>7/24/2018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85E1-FC00-437F-8483-30A8C82E1A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26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7978-0C8A-4057-8BA1-ADEF235DD752}" type="datetimeFigureOut">
              <a:rPr lang="en-US" smtClean="0"/>
              <a:t>7/24/2018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85E1-FC00-437F-8483-30A8C82E1A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3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A7978-0C8A-4057-8BA1-ADEF235DD752}" type="datetimeFigureOut">
              <a:rPr lang="en-US" smtClean="0"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A85E1-FC00-437F-8483-30A8C82E1A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5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47" b="86961"/>
          <a:stretch/>
        </p:blipFill>
        <p:spPr>
          <a:xfrm>
            <a:off x="7271984" y="0"/>
            <a:ext cx="1872043" cy="1072639"/>
          </a:xfrm>
          <a:prstGeom prst="rect">
            <a:avLst/>
          </a:prstGeom>
        </p:spPr>
      </p:pic>
      <p:pic>
        <p:nvPicPr>
          <p:cNvPr id="5" name="Picture 4" descr="dots green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4144"/>
            <a:ext cx="9144000" cy="1133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2" t="92334"/>
          <a:stretch/>
        </p:blipFill>
        <p:spPr>
          <a:xfrm>
            <a:off x="7969869" y="6227383"/>
            <a:ext cx="1174132" cy="63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8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hiv/pub/prep/prep-implementation-tool/e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hiv/pub/guidelines/keypopulations-2016/e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4860" y="2146851"/>
            <a:ext cx="8844455" cy="1731465"/>
          </a:xfrm>
        </p:spPr>
        <p:txBody>
          <a:bodyPr/>
          <a:lstStyle/>
          <a:p>
            <a:r>
              <a:rPr lang="en-GB" dirty="0"/>
              <a:t>PrEP and Key populations: </a:t>
            </a:r>
            <a:br>
              <a:rPr lang="en-GB" dirty="0"/>
            </a:br>
            <a:r>
              <a:rPr lang="en-GB" dirty="0"/>
              <a:t>	</a:t>
            </a:r>
            <a:r>
              <a:rPr lang="en-GB" sz="3600" dirty="0"/>
              <a:t>WHO guidelines &amp; recommendations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www.who.int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Michelle Rodolph, WHO, HIV Department, Switzerland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24 July 2018</a:t>
            </a:r>
          </a:p>
        </p:txBody>
      </p:sp>
      <p:sp>
        <p:nvSpPr>
          <p:cNvPr id="15" name="Picture Placeholder 8"/>
          <p:cNvSpPr txBox="1">
            <a:spLocks/>
          </p:cNvSpPr>
          <p:nvPr/>
        </p:nvSpPr>
        <p:spPr bwMode="gray">
          <a:xfrm>
            <a:off x="5925274" y="63054"/>
            <a:ext cx="3172871" cy="1112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00" b="0" kern="120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1809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7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aren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r>
              <a:rPr lang="en-GB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9251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914401"/>
            <a:ext cx="9144000" cy="568325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en-GB" sz="2800" b="1" dirty="0">
                <a:latin typeface="Calibri" panose="020F0502020204030204" pitchFamily="34" charset="0"/>
              </a:rPr>
              <a:t>PrEP: key considerations</a:t>
            </a:r>
            <a:br>
              <a:rPr lang="en-GB" sz="2800" b="1" dirty="0">
                <a:latin typeface="Calibri" panose="020F0502020204030204" pitchFamily="34" charset="0"/>
              </a:rPr>
            </a:br>
            <a:endParaRPr lang="en-GB" sz="1600" b="1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711701" y="1482725"/>
            <a:ext cx="4232275" cy="4136157"/>
          </a:xfrm>
          <a:prstGeom prst="rect">
            <a:avLst/>
          </a:prstGeom>
          <a:solidFill>
            <a:srgbClr val="00B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How to implement strategically</a:t>
            </a:r>
          </a:p>
          <a:p>
            <a:pPr algn="l"/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Start in the highest incidence areas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Start with highest incidence groups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</a:rPr>
              <a:t>KPs (e.g. MSM, TG,)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</a:rPr>
              <a:t>SDC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</a:rPr>
              <a:t>Other populations?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Integration and linkages to existing services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5576" y="1482725"/>
            <a:ext cx="4416424" cy="41361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None/>
              <a:defRPr sz="3000" b="0" i="0" u="none" strike="noStrike" cap="none">
                <a:solidFill>
                  <a:schemeClr val="tx1">
                    <a:tint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chemeClr val="tx1">
                    <a:tint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chemeClr val="tx1">
                    <a:tint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285750" indent="-285750" algn="l"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GB" sz="1600" kern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l">
              <a:buClr>
                <a:srgbClr val="1F497D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GB" sz="16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Not for EVERYONE</a:t>
            </a:r>
          </a:p>
          <a:p>
            <a:pPr marL="742950" lvl="1" indent="-285750" algn="l">
              <a:buClr>
                <a:srgbClr val="1F497D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GB" sz="1600" kern="0" dirty="0">
                <a:solidFill>
                  <a:schemeClr val="tx1"/>
                </a:solidFill>
                <a:latin typeface="Calibri" panose="020F0502020204030204" pitchFamily="34" charset="0"/>
              </a:rPr>
              <a:t>Uptake and continuation is variable</a:t>
            </a:r>
          </a:p>
          <a:p>
            <a:pPr marL="742950" lvl="1" indent="-285750" algn="l">
              <a:buClr>
                <a:srgbClr val="1F497D">
                  <a:lumMod val="75000"/>
                </a:srgbClr>
              </a:buClr>
              <a:buFont typeface="Arial" panose="020B0604020202020204" pitchFamily="34" charset="0"/>
              <a:buChar char="•"/>
            </a:pPr>
            <a:endParaRPr lang="en-GB" sz="1600" kern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l">
              <a:buClr>
                <a:srgbClr val="1F497D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GB" sz="16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Not for ALWAYS</a:t>
            </a:r>
          </a:p>
          <a:p>
            <a:pPr marL="742950" lvl="1" indent="-285750" algn="l">
              <a:buClr>
                <a:srgbClr val="1F497D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GB" sz="1600" kern="0" dirty="0">
                <a:solidFill>
                  <a:schemeClr val="tx1"/>
                </a:solidFill>
                <a:latin typeface="Calibri" panose="020F0502020204030204" pitchFamily="34" charset="0"/>
              </a:rPr>
              <a:t>Seasons of HIV risk</a:t>
            </a:r>
          </a:p>
          <a:p>
            <a:pPr marL="742950" lvl="1" indent="-285750" algn="l">
              <a:buClr>
                <a:srgbClr val="1F497D">
                  <a:lumMod val="75000"/>
                </a:srgbClr>
              </a:buClr>
              <a:buFont typeface="Arial" panose="020B0604020202020204" pitchFamily="34" charset="0"/>
              <a:buChar char="•"/>
            </a:pPr>
            <a:endParaRPr lang="en-GB" sz="1600" kern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l">
              <a:buClr>
                <a:srgbClr val="1F497D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GB" sz="16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Adherence</a:t>
            </a:r>
            <a:r>
              <a:rPr lang="en-GB" sz="1600" kern="0" dirty="0">
                <a:solidFill>
                  <a:schemeClr val="tx1"/>
                </a:solidFill>
                <a:latin typeface="Calibri" panose="020F0502020204030204" pitchFamily="34" charset="0"/>
              </a:rPr>
              <a:t> is critical for PrEP effectiveness</a:t>
            </a:r>
          </a:p>
          <a:p>
            <a:pPr marL="285750" indent="-285750" algn="l">
              <a:buClr>
                <a:srgbClr val="1F497D">
                  <a:lumMod val="75000"/>
                </a:srgbClr>
              </a:buClr>
              <a:buFont typeface="Arial" panose="020B0604020202020204" pitchFamily="34" charset="0"/>
              <a:buChar char="•"/>
            </a:pPr>
            <a:endParaRPr lang="en-GB" sz="1600" kern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l">
              <a:buClr>
                <a:srgbClr val="1F497D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GB" sz="16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Other services beneficial, valued and necessary</a:t>
            </a:r>
          </a:p>
          <a:p>
            <a:pPr marL="285750" indent="-285750" algn="l">
              <a:buClr>
                <a:srgbClr val="1F497D">
                  <a:lumMod val="75000"/>
                </a:srgbClr>
              </a:buClr>
              <a:buFont typeface="Arial" panose="020B0604020202020204" pitchFamily="34" charset="0"/>
              <a:buChar char="•"/>
            </a:pPr>
            <a:endParaRPr lang="en-GB" sz="1600" kern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l">
              <a:buClr>
                <a:srgbClr val="1F497D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GB" sz="16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Many benefits beyond PrEP itself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600" b="1" kern="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l"/>
            <a:endParaRPr lang="en-GB" sz="1600" b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788" y="5638345"/>
            <a:ext cx="685464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  <a:latin typeface="Calibri" panose="020F0502020204030204" pitchFamily="34" charset="0"/>
                <a:hlinkClick r:id="rId3"/>
              </a:rPr>
              <a:t>Source: WHO PrEP implementation tool</a:t>
            </a:r>
            <a:endParaRPr lang="en-US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996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2063"/>
            <a:ext cx="9180512" cy="490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8654"/>
            <a:ext cx="9144000" cy="562074"/>
          </a:xfrm>
          <a:solidFill>
            <a:srgbClr val="0073B1"/>
          </a:solidFill>
        </p:spPr>
        <p:txBody>
          <a:bodyPr>
            <a:no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24" y="1262063"/>
            <a:ext cx="9108504" cy="4759225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WHO HIV Department </a:t>
            </a:r>
          </a:p>
          <a:p>
            <a:pPr lvl="1"/>
            <a:r>
              <a:rPr lang="en-GB" dirty="0"/>
              <a:t>Shona Dalal</a:t>
            </a:r>
          </a:p>
          <a:p>
            <a:pPr lvl="1"/>
            <a:r>
              <a:rPr lang="en-US" dirty="0"/>
              <a:t>Annette Verster</a:t>
            </a:r>
          </a:p>
          <a:p>
            <a:pPr lvl="1"/>
            <a:r>
              <a:rPr lang="en-GB" dirty="0"/>
              <a:t>Rachel Baggaley</a:t>
            </a:r>
          </a:p>
          <a:p>
            <a:pPr lvl="1"/>
            <a:r>
              <a:rPr lang="en-GB" dirty="0"/>
              <a:t>Yannis Mameletzis</a:t>
            </a:r>
          </a:p>
          <a:p>
            <a:pPr lvl="1"/>
            <a:r>
              <a:rPr lang="en-US" dirty="0"/>
              <a:t>Virginia Macdonald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WHO regional and country offices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 GDG members and reviewers whom have contributed to WHO guidance, Technical briefs and implementation tools on PrEP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2" descr="Image result for who logo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237312"/>
            <a:ext cx="1505450" cy="46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235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-6192" y="116632"/>
            <a:ext cx="9144000" cy="648072"/>
          </a:xfr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GB" alt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</a:rPr>
              <a:t>Evolution of WHO PrEP recommendations (Part I) </a:t>
            </a:r>
            <a:endParaRPr lang="en-US" altLang="en-US" sz="2800" b="1" dirty="0">
              <a:solidFill>
                <a:schemeClr val="bg1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5095" y="1146811"/>
            <a:ext cx="27855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PrEP for SDC, MSM and Trans people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cond’l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recommendation in the context of demo projects) </a:t>
            </a:r>
          </a:p>
        </p:txBody>
      </p:sp>
      <p:sp>
        <p:nvSpPr>
          <p:cNvPr id="3" name="Rectangle 2"/>
          <p:cNvSpPr/>
          <p:nvPr/>
        </p:nvSpPr>
        <p:spPr>
          <a:xfrm>
            <a:off x="6372200" y="827420"/>
            <a:ext cx="2771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PrEP for MSM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strong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recommendation)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Other Key populations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condit’l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recommendation; no recommendation for PWID)</a:t>
            </a:r>
          </a:p>
        </p:txBody>
      </p:sp>
      <p:sp>
        <p:nvSpPr>
          <p:cNvPr id="4" name="Rectangle 3"/>
          <p:cNvSpPr/>
          <p:nvPr/>
        </p:nvSpPr>
        <p:spPr>
          <a:xfrm>
            <a:off x="6266009" y="4232526"/>
            <a:ext cx="28779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PrEP for people at substantial HIV risk     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≈3 per 100 person years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strong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recommendation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6" y="1090675"/>
            <a:ext cx="1584176" cy="233428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901" y="860232"/>
            <a:ext cx="1710300" cy="2363156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152" y="4146373"/>
            <a:ext cx="1725369" cy="214706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7" name="Right Arrow 6"/>
          <p:cNvSpPr/>
          <p:nvPr/>
        </p:nvSpPr>
        <p:spPr>
          <a:xfrm>
            <a:off x="1918475" y="2758739"/>
            <a:ext cx="2557418" cy="177205"/>
          </a:xfrm>
          <a:prstGeom prst="rightArrow">
            <a:avLst/>
          </a:prstGeom>
          <a:solidFill>
            <a:srgbClr val="0073B1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918" y="3690775"/>
            <a:ext cx="1584176" cy="369332"/>
          </a:xfrm>
          <a:prstGeom prst="rect">
            <a:avLst/>
          </a:prstGeom>
          <a:solidFill>
            <a:srgbClr val="0073B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80224" y="3338346"/>
            <a:ext cx="1735452" cy="369332"/>
          </a:xfrm>
          <a:prstGeom prst="rect">
            <a:avLst/>
          </a:prstGeom>
          <a:solidFill>
            <a:srgbClr val="0073B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40640" y="6418299"/>
            <a:ext cx="1725369" cy="369332"/>
          </a:xfrm>
          <a:prstGeom prst="rect">
            <a:avLst/>
          </a:prstGeom>
          <a:solidFill>
            <a:srgbClr val="0073B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476410" y="3789040"/>
            <a:ext cx="135070" cy="324036"/>
          </a:xfrm>
          <a:prstGeom prst="downArrow">
            <a:avLst/>
          </a:prstGeom>
          <a:solidFill>
            <a:srgbClr val="0073B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32CAB346-9ABE-4527-A98F-33C713A76C3E}"/>
              </a:ext>
            </a:extLst>
          </p:cNvPr>
          <p:cNvSpPr txBox="1">
            <a:spLocks/>
          </p:cNvSpPr>
          <p:nvPr/>
        </p:nvSpPr>
        <p:spPr bwMode="gray">
          <a:xfrm>
            <a:off x="107504" y="5603649"/>
            <a:ext cx="3172871" cy="102443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00" b="0" kern="120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1809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7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aren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r>
              <a:rPr lang="en-GB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8479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0" y="116633"/>
            <a:ext cx="9144000" cy="722733"/>
          </a:xfrm>
          <a:solidFill>
            <a:srgbClr val="0073B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GB" alt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</a:rPr>
              <a:t>Evolution of WHO PrEP recommendations (Part II)</a:t>
            </a:r>
            <a:endParaRPr lang="en-US" altLang="en-US" sz="2800" b="1" dirty="0">
              <a:solidFill>
                <a:schemeClr val="bg1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6168" y="4188401"/>
            <a:ext cx="3050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PrEP drugs on EML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(TDF/FTC, TDF/3TC, TDF)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871" y="1202043"/>
            <a:ext cx="2423913" cy="283673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7200" y="1245139"/>
            <a:ext cx="2219176" cy="3062803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2936974" y="2216166"/>
            <a:ext cx="2592288" cy="177205"/>
          </a:xfrm>
          <a:prstGeom prst="rightArrow">
            <a:avLst/>
          </a:prstGeom>
          <a:solidFill>
            <a:srgbClr val="0073B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921" y="4767401"/>
            <a:ext cx="1744534" cy="369332"/>
          </a:xfrm>
          <a:prstGeom prst="rect">
            <a:avLst/>
          </a:prstGeom>
          <a:solidFill>
            <a:srgbClr val="0073B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March 2017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0152" y="5258496"/>
            <a:ext cx="1572906" cy="369332"/>
          </a:xfrm>
          <a:prstGeom prst="rect">
            <a:avLst/>
          </a:prstGeom>
          <a:solidFill>
            <a:srgbClr val="0073B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July 2017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29262" y="4427768"/>
            <a:ext cx="2716754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WHO update on PrEP use during pregnancy 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</a:rPr>
              <a:t>and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breastfeeding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850367CA-7D3B-44BA-A195-6DEE2011C58D}"/>
              </a:ext>
            </a:extLst>
          </p:cNvPr>
          <p:cNvSpPr txBox="1">
            <a:spLocks/>
          </p:cNvSpPr>
          <p:nvPr/>
        </p:nvSpPr>
        <p:spPr bwMode="gray">
          <a:xfrm>
            <a:off x="6139574" y="5811957"/>
            <a:ext cx="3172871" cy="1112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00" b="0" kern="120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1809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7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aren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r>
              <a:rPr lang="en-GB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479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0154" y="542163"/>
            <a:ext cx="8640318" cy="735013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>
                <a:latin typeface="Calibri" panose="020F0502020204030204" pitchFamily="34" charset="0"/>
              </a:rPr>
              <a:t>WHO PrEP Implementation Tool: practical suggestions</a:t>
            </a:r>
            <a:br>
              <a:rPr lang="en-US" sz="2800" b="1" dirty="0">
                <a:latin typeface="Calibri" panose="020F0502020204030204" pitchFamily="34" charset="0"/>
              </a:rPr>
            </a:br>
            <a:endParaRPr lang="en-US" sz="2800" b="1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04" y="1287002"/>
            <a:ext cx="6291489" cy="3943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77007" y="1305280"/>
            <a:ext cx="2672358" cy="2675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Modular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Different audiences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</a:rPr>
              <a:t>Different settings and populations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b="1" dirty="0">
                <a:latin typeface="Calibri" panose="020F0502020204030204" pitchFamily="34" charset="0"/>
              </a:rPr>
              <a:t>Suggestions</a:t>
            </a:r>
            <a:r>
              <a:rPr lang="en-GB" sz="1800" dirty="0">
                <a:latin typeface="Calibri" panose="020F0502020204030204" pitchFamily="34" charset="0"/>
              </a:rPr>
              <a:t>, not recommendations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00" dirty="0">
                <a:latin typeface="Calibri" panose="020F0502020204030204" pitchFamily="34" charset="0"/>
              </a:rPr>
              <a:t>not WHO recommendations)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</a:rPr>
              <a:t>Learn as implement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</a:rPr>
              <a:t>Frequent updating anticipated 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C957C25-2F03-42D8-8AF6-C3CD4D81BF6A}"/>
              </a:ext>
            </a:extLst>
          </p:cNvPr>
          <p:cNvSpPr txBox="1">
            <a:spLocks/>
          </p:cNvSpPr>
          <p:nvPr/>
        </p:nvSpPr>
        <p:spPr bwMode="gray">
          <a:xfrm>
            <a:off x="180154" y="5507593"/>
            <a:ext cx="3172871" cy="1112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00" b="0" kern="120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1809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7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aren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r>
              <a:rPr lang="en-GB" dirty="0">
                <a:solidFill>
                  <a:prstClr val="white"/>
                </a:solidFill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628DC7-173F-4D64-A67D-D4DFE8424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732" y="4066800"/>
            <a:ext cx="1630592" cy="232710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772D7C-E8E9-4681-837C-94CF50D65F71}"/>
              </a:ext>
            </a:extLst>
          </p:cNvPr>
          <p:cNvSpPr txBox="1"/>
          <p:nvPr/>
        </p:nvSpPr>
        <p:spPr>
          <a:xfrm>
            <a:off x="3131314" y="5442795"/>
            <a:ext cx="2016749" cy="369332"/>
          </a:xfrm>
          <a:prstGeom prst="rect">
            <a:avLst/>
          </a:prstGeom>
          <a:solidFill>
            <a:srgbClr val="0073B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July 2017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03E8F1-E116-47E9-8788-D9CE6F19578B}"/>
              </a:ext>
            </a:extLst>
          </p:cNvPr>
          <p:cNvSpPr txBox="1"/>
          <p:nvPr/>
        </p:nvSpPr>
        <p:spPr>
          <a:xfrm>
            <a:off x="6055418" y="6401265"/>
            <a:ext cx="1572906" cy="369332"/>
          </a:xfrm>
          <a:prstGeom prst="rect">
            <a:avLst/>
          </a:prstGeom>
          <a:solidFill>
            <a:srgbClr val="0073B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July 2018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25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87DDB-6A85-4AD2-879A-33CA56D8E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1789"/>
            <a:ext cx="8856514" cy="1305003"/>
          </a:xfrm>
        </p:spPr>
        <p:txBody>
          <a:bodyPr/>
          <a:lstStyle/>
          <a:p>
            <a:r>
              <a:rPr lang="en-US" sz="3200" b="1" i="1" dirty="0"/>
              <a:t>Announcing the launch of the WHO PrEP Implementation Tool App for Health Workers</a:t>
            </a:r>
            <a:br>
              <a:rPr lang="en-US" sz="3200" b="1" dirty="0"/>
            </a:br>
            <a:r>
              <a:rPr lang="en-US" sz="3200" b="1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0A924-B971-477B-91FB-799C088AE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46454"/>
            <a:ext cx="2614613" cy="500782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F4DDB7-25E2-443A-A2F3-679C150B7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1546454"/>
            <a:ext cx="2582469" cy="501178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73DCF90-2C56-47D4-A09F-906C40B1A385}"/>
              </a:ext>
            </a:extLst>
          </p:cNvPr>
          <p:cNvSpPr txBox="1">
            <a:spLocks/>
          </p:cNvSpPr>
          <p:nvPr/>
        </p:nvSpPr>
        <p:spPr bwMode="gray">
          <a:xfrm>
            <a:off x="6228184" y="5745600"/>
            <a:ext cx="3172871" cy="1112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00" b="0" kern="120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1809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7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aren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r>
              <a:rPr lang="en-GB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9401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2" t="13550" r="8998" b="17892"/>
          <a:stretch/>
        </p:blipFill>
        <p:spPr bwMode="auto">
          <a:xfrm>
            <a:off x="7622081" y="5445224"/>
            <a:ext cx="1346564" cy="45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1211423"/>
            <a:ext cx="50405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4000" b="1" dirty="0">
                <a:latin typeface="+mj-lt"/>
                <a:cs typeface="Arial" pitchFamily="34" charset="0"/>
              </a:rPr>
              <a:t>Key populations</a:t>
            </a:r>
          </a:p>
          <a:p>
            <a:r>
              <a:rPr lang="en-GB" altLang="en-US" sz="4000" b="1" dirty="0">
                <a:latin typeface="+mj-lt"/>
                <a:cs typeface="Arial" pitchFamily="34" charset="0"/>
              </a:rPr>
              <a:t> </a:t>
            </a:r>
          </a:p>
          <a:p>
            <a:pPr marL="739775" lvl="2" indent="-333375">
              <a:buFont typeface="Arial" panose="020B0604020202020204" pitchFamily="34" charset="0"/>
              <a:buChar char="•"/>
            </a:pPr>
            <a:r>
              <a:rPr lang="en-GB" sz="2400" b="1" dirty="0">
                <a:latin typeface="+mj-lt"/>
                <a:cs typeface="Arial" pitchFamily="34" charset="0"/>
              </a:rPr>
              <a:t>Men who have sex with men</a:t>
            </a:r>
          </a:p>
          <a:p>
            <a:pPr marL="406400" lvl="2"/>
            <a:endParaRPr lang="en-GB" sz="2400" b="1" dirty="0">
              <a:latin typeface="+mj-lt"/>
              <a:cs typeface="Arial" pitchFamily="34" charset="0"/>
            </a:endParaRPr>
          </a:p>
          <a:p>
            <a:pPr marL="739775" lvl="2" indent="-333375">
              <a:buFont typeface="Arial" panose="020B0604020202020204" pitchFamily="34" charset="0"/>
              <a:buChar char="•"/>
            </a:pPr>
            <a:r>
              <a:rPr lang="en-GB" sz="2400" b="1" dirty="0">
                <a:latin typeface="+mj-lt"/>
                <a:cs typeface="Arial" pitchFamily="34" charset="0"/>
              </a:rPr>
              <a:t>Transgender people</a:t>
            </a:r>
          </a:p>
          <a:p>
            <a:pPr marL="739775" lvl="2" indent="-333375">
              <a:buFont typeface="Arial" panose="020B0604020202020204" pitchFamily="34" charset="0"/>
              <a:buChar char="•"/>
            </a:pPr>
            <a:endParaRPr lang="en-GB" sz="2400" b="1" dirty="0">
              <a:latin typeface="+mj-lt"/>
              <a:cs typeface="Arial" pitchFamily="34" charset="0"/>
            </a:endParaRPr>
          </a:p>
          <a:p>
            <a:pPr marL="739775" lvl="2" indent="-333375">
              <a:buFont typeface="Arial" panose="020B0604020202020204" pitchFamily="34" charset="0"/>
              <a:buChar char="•"/>
            </a:pPr>
            <a:r>
              <a:rPr lang="en-GB" sz="2400" b="1" dirty="0">
                <a:latin typeface="+mj-lt"/>
                <a:cs typeface="Arial" pitchFamily="34" charset="0"/>
              </a:rPr>
              <a:t>People who inject drugs</a:t>
            </a:r>
          </a:p>
          <a:p>
            <a:pPr marL="739775" lvl="2" indent="-333375">
              <a:buFont typeface="Arial" panose="020B0604020202020204" pitchFamily="34" charset="0"/>
              <a:buChar char="•"/>
            </a:pPr>
            <a:endParaRPr lang="en-GB" sz="2400" b="1" dirty="0">
              <a:latin typeface="+mj-lt"/>
              <a:cs typeface="Arial" pitchFamily="34" charset="0"/>
            </a:endParaRPr>
          </a:p>
          <a:p>
            <a:pPr marL="739775" lvl="2" indent="-333375">
              <a:buFont typeface="Arial" panose="020B0604020202020204" pitchFamily="34" charset="0"/>
              <a:buChar char="•"/>
            </a:pPr>
            <a:r>
              <a:rPr lang="en-GB" sz="2400" b="1" dirty="0">
                <a:latin typeface="+mj-lt"/>
                <a:cs typeface="Arial" pitchFamily="34" charset="0"/>
              </a:rPr>
              <a:t>People in prisons or other closed settings</a:t>
            </a:r>
          </a:p>
          <a:p>
            <a:pPr marL="739775" lvl="2" indent="-333375">
              <a:buFont typeface="Arial" panose="020B0604020202020204" pitchFamily="34" charset="0"/>
              <a:buChar char="•"/>
            </a:pPr>
            <a:endParaRPr lang="en-GB" sz="2400" b="1" dirty="0">
              <a:latin typeface="+mj-lt"/>
              <a:cs typeface="Arial" pitchFamily="34" charset="0"/>
            </a:endParaRPr>
          </a:p>
          <a:p>
            <a:pPr marL="739775" lvl="2" indent="-333375">
              <a:buFont typeface="Arial" panose="020B0604020202020204" pitchFamily="34" charset="0"/>
              <a:buChar char="•"/>
            </a:pPr>
            <a:r>
              <a:rPr lang="en-GB" sz="2400" b="1" dirty="0">
                <a:latin typeface="+mj-lt"/>
                <a:cs typeface="Arial" pitchFamily="34" charset="0"/>
              </a:rPr>
              <a:t>Sex workers</a:t>
            </a:r>
            <a:endParaRPr lang="en-US" sz="24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184" y="1211423"/>
            <a:ext cx="3214223" cy="43778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229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6678" y="2492896"/>
            <a:ext cx="5721823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Young key populations technical briefs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5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Implementation tools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1E101B"/>
                </a:solidFill>
              </a:rPr>
              <a:t>SWIT 		2013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1E101B"/>
                </a:solidFill>
              </a:rPr>
              <a:t>MSMIT		2015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1E101B"/>
                </a:solidFill>
              </a:rPr>
              <a:t>TransIT		2016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E101B"/>
                </a:solidFill>
              </a:rPr>
              <a:t>DUIT		</a:t>
            </a:r>
            <a:r>
              <a:rPr lang="en-GB" sz="1200" dirty="0">
                <a:solidFill>
                  <a:srgbClr val="1E101B"/>
                </a:solidFill>
              </a:rPr>
              <a:t>2017</a:t>
            </a:r>
            <a:endParaRPr lang="en-GB" sz="1200" b="1" dirty="0">
              <a:solidFill>
                <a:schemeClr val="accent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4"/>
                </a:solidFill>
              </a:rPr>
              <a:t>Target setting guides</a:t>
            </a:r>
            <a:r>
              <a:rPr lang="en-GB" sz="2400" dirty="0">
                <a:solidFill>
                  <a:schemeClr val="accent4"/>
                </a:solidFill>
              </a:rPr>
              <a:t>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E101B"/>
                </a:solidFill>
              </a:rPr>
              <a:t>PWID		2009, 2012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E101B"/>
                </a:solidFill>
              </a:rPr>
              <a:t>All KP		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50" b="1" dirty="0">
              <a:solidFill>
                <a:srgbClr val="0099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Transgender technical update  </a:t>
            </a:r>
            <a:r>
              <a:rPr lang="en-GB" sz="1400" dirty="0"/>
              <a:t> </a:t>
            </a:r>
            <a:r>
              <a:rPr lang="en-GB" sz="1400" dirty="0">
                <a:solidFill>
                  <a:srgbClr val="1E101B"/>
                </a:solidFill>
              </a:rPr>
              <a:t>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E101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E101B"/>
                </a:solidFill>
              </a:rPr>
              <a:t>Case examples: </a:t>
            </a:r>
            <a:r>
              <a:rPr lang="en-US" sz="1400" dirty="0">
                <a:solidFill>
                  <a:srgbClr val="1E101B"/>
                </a:solidFill>
              </a:rPr>
              <a:t>Serving The Needs of Key Populations: Case Examples of Innovation and Good Practice In HIV Prevention, Diagnosis, Treatment and Care  2017</a:t>
            </a:r>
            <a:endParaRPr lang="en-GB" sz="1400" dirty="0">
              <a:solidFill>
                <a:srgbClr val="1E101B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21006" y="3039026"/>
            <a:ext cx="975815" cy="3348557"/>
            <a:chOff x="505028" y="3439650"/>
            <a:chExt cx="848820" cy="3256991"/>
          </a:xfrm>
        </p:grpSpPr>
        <p:pic>
          <p:nvPicPr>
            <p:cNvPr id="15366" name="Picture 6" descr="http://apps.who.int/adolescent/hiv-testing-treatment/images/cross/sidebar/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55927">
              <a:off x="505028" y="3439650"/>
              <a:ext cx="767797" cy="10942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2" name="Picture 2" descr="Implementing Comprehensive HIV/STI Programmes with Sex Workers thumbnail 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6165">
              <a:off x="569451" y="4496558"/>
              <a:ext cx="777304" cy="10942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4" name="Picture 4" descr="Book cover imag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10609">
              <a:off x="591411" y="5616521"/>
              <a:ext cx="762437" cy="10801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837878" y="1161986"/>
            <a:ext cx="7043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ea typeface="Tahoma" panose="020B0604030504040204" pitchFamily="34" charset="0"/>
                <a:cs typeface="Aharoni" panose="02010803020104030203" pitchFamily="2" charset="-79"/>
              </a:rPr>
              <a:t>Guidelines - </a:t>
            </a:r>
            <a:r>
              <a:rPr lang="en-US" sz="2000" i="1" dirty="0">
                <a:solidFill>
                  <a:srgbClr val="1E101B"/>
                </a:solidFill>
                <a:latin typeface="+mj-lt"/>
                <a:ea typeface="Tahoma" panose="020B0604030504040204" pitchFamily="34" charset="0"/>
                <a:cs typeface="Aharoni" panose="02010803020104030203" pitchFamily="2" charset="-79"/>
              </a:rPr>
              <a:t>Consolidated Guidelines on HIV Prevention, Diagnosis, Treatment and Care for Key Populations </a:t>
            </a:r>
            <a:r>
              <a:rPr lang="en-US" sz="2000" dirty="0">
                <a:solidFill>
                  <a:srgbClr val="1E101B"/>
                </a:solidFill>
                <a:latin typeface="+mj-lt"/>
              </a:rPr>
              <a:t>- </a:t>
            </a:r>
            <a:r>
              <a:rPr lang="en-US" sz="2000" b="1" dirty="0">
                <a:solidFill>
                  <a:srgbClr val="1E101B"/>
                </a:solidFill>
                <a:latin typeface="+mj-lt"/>
              </a:rPr>
              <a:t>normative  </a:t>
            </a:r>
            <a:r>
              <a:rPr lang="en-US" sz="2000" dirty="0">
                <a:solidFill>
                  <a:srgbClr val="1E101B"/>
                </a:solidFill>
                <a:latin typeface="+mj-lt"/>
              </a:rPr>
              <a:t>and</a:t>
            </a:r>
            <a:r>
              <a:rPr lang="en-US" sz="2000" b="1" dirty="0">
                <a:solidFill>
                  <a:srgbClr val="1E101B"/>
                </a:solidFill>
                <a:latin typeface="+mj-lt"/>
              </a:rPr>
              <a:t> Policy brief -  for advocacy </a:t>
            </a:r>
            <a:r>
              <a:rPr lang="en-US" sz="2000" i="1" dirty="0">
                <a:solidFill>
                  <a:srgbClr val="1E101B"/>
                </a:solidFill>
                <a:latin typeface="+mj-lt"/>
                <a:ea typeface="Tahoma" panose="020B0604030504040204" pitchFamily="34" charset="0"/>
                <a:cs typeface="Aharoni" panose="02010803020104030203" pitchFamily="2" charset="-79"/>
              </a:rPr>
              <a:t>      2014, updated in 2016’</a:t>
            </a:r>
            <a:endParaRPr lang="en-US" sz="2000" b="1" dirty="0">
              <a:solidFill>
                <a:srgbClr val="1E101B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70" y="154675"/>
            <a:ext cx="975105" cy="1471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54" y="1114811"/>
            <a:ext cx="876899" cy="1239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20916" y="332016"/>
            <a:ext cx="54673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000" b="1" dirty="0">
                <a:latin typeface="Calibri" panose="020F0502020204030204" pitchFamily="34" charset="0"/>
                <a:cs typeface="Calibri" panose="020F0502020204030204" pitchFamily="34" charset="0"/>
              </a:rPr>
              <a:t>‘key’ Key Population publications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3697394"/>
            <a:ext cx="1168309" cy="1629971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2215898"/>
            <a:ext cx="1223958" cy="173079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 descr="Addressing key populations in the HIV response: global experienc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320" y="4941168"/>
            <a:ext cx="1256751" cy="179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678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951874" y="4242852"/>
            <a:ext cx="1644092" cy="18550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44134" y="1715179"/>
            <a:ext cx="1644092" cy="24793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92" y="405171"/>
            <a:ext cx="8629072" cy="100169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GB" sz="3000" b="1" dirty="0"/>
              <a:t>Key populations: </a:t>
            </a:r>
            <a:r>
              <a:rPr lang="en-GB" sz="3000" dirty="0">
                <a:solidFill>
                  <a:srgbClr val="C00000"/>
                </a:solidFill>
              </a:rPr>
              <a:t>comprehensive package of service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67964" y="2655850"/>
            <a:ext cx="1748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+mj-lt"/>
              </a:rPr>
              <a:t>Health interventions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67719" y="4759820"/>
            <a:ext cx="1456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+mj-lt"/>
              </a:rPr>
              <a:t>Structural </a:t>
            </a:r>
          </a:p>
          <a:p>
            <a:r>
              <a:rPr lang="en-GB" b="1" dirty="0">
                <a:solidFill>
                  <a:prstClr val="black"/>
                </a:solidFill>
                <a:latin typeface="+mj-lt"/>
              </a:rPr>
              <a:t>interventions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867345"/>
              </p:ext>
            </p:extLst>
          </p:nvPr>
        </p:nvGraphicFramePr>
        <p:xfrm>
          <a:off x="148850" y="1647825"/>
          <a:ext cx="4739263" cy="44785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9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9352">
                <a:tc>
                  <a:txBody>
                    <a:bodyPr/>
                    <a:lstStyle/>
                    <a:p>
                      <a:r>
                        <a:rPr lang="en-AU" sz="1600" b="1" dirty="0"/>
                        <a:t>HIV prevention</a:t>
                      </a:r>
                      <a:endParaRPr lang="en-AU" sz="1600" dirty="0"/>
                    </a:p>
                  </a:txBody>
                  <a:tcPr marL="91449" marR="91449" marT="34293" marB="3429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35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AU" sz="1600" b="1" dirty="0"/>
                        <a:t>Harm reduction </a:t>
                      </a:r>
                      <a:r>
                        <a:rPr lang="en-AU" sz="1600" dirty="0"/>
                        <a:t>interventions for people</a:t>
                      </a:r>
                      <a:r>
                        <a:rPr lang="en-AU" sz="1600" baseline="0" dirty="0"/>
                        <a:t> who use drugs</a:t>
                      </a:r>
                      <a:endParaRPr lang="en-AU" sz="1600" dirty="0"/>
                    </a:p>
                  </a:txBody>
                  <a:tcPr marL="91449" marR="91449" marT="34293" marB="3429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/>
                        <a:t>HIV testing services</a:t>
                      </a:r>
                    </a:p>
                  </a:txBody>
                  <a:tcPr marL="91449" marR="91449" marT="34293" marB="3429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/>
                        <a:t>HIV treatment and care </a:t>
                      </a:r>
                    </a:p>
                  </a:txBody>
                  <a:tcPr marL="91449" marR="91449" marT="34293" marB="3429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Prevention</a:t>
                      </a:r>
                      <a:r>
                        <a:rPr lang="en-AU" sz="1600" baseline="0" dirty="0"/>
                        <a:t>, management of </a:t>
                      </a:r>
                      <a:r>
                        <a:rPr lang="en-AU" sz="1600" b="1" baseline="0" dirty="0"/>
                        <a:t>co-infections </a:t>
                      </a:r>
                      <a:r>
                        <a:rPr lang="en-GB" sz="1600" b="1" baseline="0" dirty="0"/>
                        <a:t>&amp; </a:t>
                      </a:r>
                      <a:r>
                        <a:rPr lang="en-AU" sz="1600" b="1" baseline="0" dirty="0"/>
                        <a:t>comorbidities</a:t>
                      </a:r>
                      <a:endParaRPr lang="en-AU" sz="1600" dirty="0"/>
                    </a:p>
                  </a:txBody>
                  <a:tcPr marL="91449" marR="91449" marT="34293" marB="3429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/>
                        <a:t>Sexual and reproductive</a:t>
                      </a:r>
                      <a:r>
                        <a:rPr lang="en-AU" sz="1600" b="1" baseline="0" dirty="0"/>
                        <a:t> health </a:t>
                      </a:r>
                      <a:r>
                        <a:rPr lang="en-AU" sz="1600" baseline="0" dirty="0"/>
                        <a:t>interventions</a:t>
                      </a:r>
                      <a:endParaRPr lang="en-AU" sz="1600" dirty="0"/>
                    </a:p>
                  </a:txBody>
                  <a:tcPr marL="91449" marR="91449" marT="34293" marB="3429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/>
                        <a:t>Supportive legislation</a:t>
                      </a:r>
                      <a:r>
                        <a:rPr lang="en-AU" sz="1600" b="1" baseline="0" dirty="0"/>
                        <a:t>, policy and funding</a:t>
                      </a:r>
                      <a:endParaRPr lang="en-AU" sz="1600" b="1" dirty="0"/>
                    </a:p>
                  </a:txBody>
                  <a:tcPr marL="91449" marR="91449" marT="34293" marB="3429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/>
                        <a:t>Addressing stigma and discrimination</a:t>
                      </a:r>
                    </a:p>
                  </a:txBody>
                  <a:tcPr marL="91449" marR="91449" marT="34293" marB="3429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/>
                        <a:t>Health</a:t>
                      </a:r>
                      <a:r>
                        <a:rPr lang="en-AU" sz="1600" b="1" baseline="0" dirty="0"/>
                        <a:t> services available, accessible and acceptable</a:t>
                      </a:r>
                      <a:endParaRPr lang="en-AU" sz="1600" b="1" dirty="0"/>
                    </a:p>
                  </a:txBody>
                  <a:tcPr marL="91449" marR="91449" marT="34293" marB="3429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12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/>
                        <a:t>Community empowerment</a:t>
                      </a:r>
                    </a:p>
                  </a:txBody>
                  <a:tcPr marL="91449" marR="91449" marT="34293" marB="3429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/>
                        <a:t>Addressing violence</a:t>
                      </a:r>
                    </a:p>
                  </a:txBody>
                  <a:tcPr marL="91449" marR="91449" marT="34293" marB="3429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Pentagon 9"/>
          <p:cNvSpPr/>
          <p:nvPr/>
        </p:nvSpPr>
        <p:spPr>
          <a:xfrm>
            <a:off x="6588225" y="2186863"/>
            <a:ext cx="630120" cy="297033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5279" y="2750875"/>
            <a:ext cx="1650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WHO positions</a:t>
            </a:r>
          </a:p>
          <a:p>
            <a:r>
              <a:rPr lang="en-GB" b="1" dirty="0">
                <a:latin typeface="+mj-lt"/>
              </a:rPr>
              <a:t>structural interventions </a:t>
            </a:r>
            <a:r>
              <a:rPr lang="en-GB" dirty="0">
                <a:latin typeface="+mj-lt"/>
              </a:rPr>
              <a:t>within a </a:t>
            </a:r>
            <a:r>
              <a:rPr lang="en-GB" b="1" dirty="0">
                <a:latin typeface="+mj-lt"/>
              </a:rPr>
              <a:t>comprehensive public health approach</a:t>
            </a:r>
            <a:endParaRPr lang="en-US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554" y="6434713"/>
            <a:ext cx="5614250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900" dirty="0">
                <a:latin typeface="+mj-lt"/>
                <a:hlinkClick r:id="rId3"/>
              </a:rPr>
              <a:t>Source: WHO Consolidated guidelines on HIV prevention, diagnosis, treatment and care for key populations</a:t>
            </a:r>
            <a:endParaRPr lang="en-US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2109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Recommendation on PrEP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229600" cy="5472608"/>
          </a:xfrm>
        </p:spPr>
        <p:txBody>
          <a:bodyPr>
            <a:normAutofit fontScale="47500" lnSpcReduction="20000"/>
          </a:bodyPr>
          <a:lstStyle/>
          <a:p>
            <a:pPr marL="0" indent="0" defTabSz="1041507">
              <a:spcBef>
                <a:spcPts val="0"/>
              </a:spcBef>
              <a:buNone/>
              <a:defRPr/>
            </a:pPr>
            <a:r>
              <a:rPr lang="en-US" sz="4600" dirty="0">
                <a:cs typeface="Arial" charset="0"/>
              </a:rPr>
              <a:t>Oral PrEP (containing TDF) should be offered as an additional prevention choice for people at </a:t>
            </a:r>
            <a:r>
              <a:rPr lang="en-US" sz="4600" i="1" u="sng" dirty="0">
                <a:cs typeface="Arial" charset="0"/>
              </a:rPr>
              <a:t>substantial risk </a:t>
            </a:r>
            <a:r>
              <a:rPr lang="en-US" sz="4600" dirty="0">
                <a:cs typeface="Arial" charset="0"/>
              </a:rPr>
              <a:t>of HIV infection as part of combination prevention approaches.</a:t>
            </a:r>
          </a:p>
          <a:p>
            <a:pPr marL="0" indent="0" defTabSz="1041507">
              <a:spcBef>
                <a:spcPts val="0"/>
              </a:spcBef>
              <a:buNone/>
              <a:defRPr/>
            </a:pPr>
            <a:endParaRPr lang="en-US" i="1" dirty="0">
              <a:cs typeface="Arial" charset="0"/>
            </a:endParaRPr>
          </a:p>
          <a:p>
            <a:r>
              <a:rPr lang="en-GB" sz="4200" dirty="0"/>
              <a:t>Provide PrEP within </a:t>
            </a:r>
            <a:r>
              <a:rPr lang="en-GB" sz="4200" b="1" i="1" dirty="0"/>
              <a:t>combination prevention</a:t>
            </a:r>
          </a:p>
          <a:p>
            <a:pPr lvl="1"/>
            <a:r>
              <a:rPr lang="en-GB" sz="4200" dirty="0"/>
              <a:t>Condoms and lube</a:t>
            </a:r>
          </a:p>
          <a:p>
            <a:pPr lvl="1"/>
            <a:r>
              <a:rPr lang="en-GB" sz="4200" dirty="0"/>
              <a:t>Harm reduction</a:t>
            </a:r>
          </a:p>
          <a:p>
            <a:pPr lvl="1"/>
            <a:r>
              <a:rPr lang="en-GB" sz="4200" dirty="0"/>
              <a:t>HIV testing and linkage to ART</a:t>
            </a:r>
          </a:p>
          <a:p>
            <a:pPr lvl="1"/>
            <a:endParaRPr lang="en-GB" sz="4200" dirty="0"/>
          </a:p>
          <a:p>
            <a:r>
              <a:rPr lang="en-GB" sz="4200" dirty="0"/>
              <a:t>Provide PrEP with </a:t>
            </a:r>
            <a:r>
              <a:rPr lang="en-GB" sz="4200" b="1" i="1" dirty="0"/>
              <a:t>comprehensive support</a:t>
            </a:r>
          </a:p>
          <a:p>
            <a:pPr lvl="1"/>
            <a:r>
              <a:rPr lang="en-GB" sz="4200" dirty="0"/>
              <a:t>Adherence counselling</a:t>
            </a:r>
          </a:p>
          <a:p>
            <a:pPr lvl="1"/>
            <a:r>
              <a:rPr lang="en-GB" sz="4200" dirty="0"/>
              <a:t>Support: Legal, social, emotional  support</a:t>
            </a:r>
          </a:p>
          <a:p>
            <a:pPr lvl="1"/>
            <a:r>
              <a:rPr lang="en-GB" sz="4200" dirty="0"/>
              <a:t>Contraception and  reproductive health services </a:t>
            </a:r>
          </a:p>
          <a:p>
            <a:pPr lvl="1"/>
            <a:endParaRPr lang="en-GB" sz="4200" dirty="0">
              <a:solidFill>
                <a:srgbClr val="002060"/>
              </a:solidFill>
            </a:endParaRPr>
          </a:p>
          <a:p>
            <a:r>
              <a:rPr lang="en-US" sz="4200" dirty="0"/>
              <a:t>For PWID, </a:t>
            </a:r>
            <a:r>
              <a:rPr lang="en-US" sz="4200" b="1" dirty="0">
                <a:solidFill>
                  <a:srgbClr val="0070C0"/>
                </a:solidFill>
              </a:rPr>
              <a:t>addition to harm reduction</a:t>
            </a:r>
            <a:r>
              <a:rPr lang="en-US" sz="4200" dirty="0"/>
              <a:t>, </a:t>
            </a:r>
            <a:r>
              <a:rPr lang="en-US" sz="4200" u="sng" dirty="0"/>
              <a:t>and not an alternative </a:t>
            </a:r>
          </a:p>
          <a:p>
            <a:pPr lvl="1"/>
            <a:r>
              <a:rPr lang="en-US" sz="4200" dirty="0"/>
              <a:t>Which has proven to be extremely effective and cost effective</a:t>
            </a:r>
          </a:p>
          <a:p>
            <a:pPr lvl="1"/>
            <a:r>
              <a:rPr lang="en-US" sz="4200" dirty="0"/>
              <a:t>Not implemented (to scale) in most countries</a:t>
            </a:r>
          </a:p>
          <a:p>
            <a:pPr lvl="1"/>
            <a:endParaRPr lang="en-GB" sz="22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72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"/>
    </mc:Choice>
    <mc:Fallback xmlns="">
      <p:transition spd="slow" advTm="136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561</Words>
  <Application>Microsoft Office PowerPoint</Application>
  <PresentationFormat>On-screen Show (4:3)</PresentationFormat>
  <Paragraphs>143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ＭＳ Ｐゴシック</vt:lpstr>
      <vt:lpstr>Aharoni</vt:lpstr>
      <vt:lpstr>Arial</vt:lpstr>
      <vt:lpstr>Arial Narrow</vt:lpstr>
      <vt:lpstr>Calibri</vt:lpstr>
      <vt:lpstr>Ebrima</vt:lpstr>
      <vt:lpstr>Segoe UI</vt:lpstr>
      <vt:lpstr>Source Sans Pro</vt:lpstr>
      <vt:lpstr>Tahoma</vt:lpstr>
      <vt:lpstr>Times New Roman</vt:lpstr>
      <vt:lpstr>Office Theme</vt:lpstr>
      <vt:lpstr>1_Office Theme</vt:lpstr>
      <vt:lpstr>PrEP and Key populations:   WHO guidelines &amp; recommendations</vt:lpstr>
      <vt:lpstr>Evolution of WHO PrEP recommendations (Part I) </vt:lpstr>
      <vt:lpstr>Evolution of WHO PrEP recommendations (Part II)</vt:lpstr>
      <vt:lpstr>WHO PrEP Implementation Tool: practical suggestions </vt:lpstr>
      <vt:lpstr>Announcing the launch of the WHO PrEP Implementation Tool App for Health Workers  </vt:lpstr>
      <vt:lpstr>PowerPoint Presentation</vt:lpstr>
      <vt:lpstr>PowerPoint Presentation</vt:lpstr>
      <vt:lpstr>Key populations: comprehensive package of service </vt:lpstr>
      <vt:lpstr>WHO Recommendation on PrEP</vt:lpstr>
      <vt:lpstr>PrEP: key considerations </vt:lpstr>
      <vt:lpstr>Acknowledgments</vt:lpstr>
    </vt:vector>
  </TitlesOfParts>
  <Company>WHO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WHO meeting on dapivirine vaginal ring</dc:title>
  <dc:creator>MAMELETZIS, IOANNIS</dc:creator>
  <cp:lastModifiedBy>RODOLPH, Michelle</cp:lastModifiedBy>
  <cp:revision>55</cp:revision>
  <dcterms:created xsi:type="dcterms:W3CDTF">2018-02-17T21:52:12Z</dcterms:created>
  <dcterms:modified xsi:type="dcterms:W3CDTF">2018-07-24T15:05:24Z</dcterms:modified>
</cp:coreProperties>
</file>